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3"/>
  </p:notesMasterIdLst>
  <p:sldIdLst>
    <p:sldId id="323" r:id="rId2"/>
    <p:sldId id="328" r:id="rId3"/>
    <p:sldId id="257" r:id="rId4"/>
    <p:sldId id="316" r:id="rId5"/>
    <p:sldId id="317" r:id="rId6"/>
    <p:sldId id="318" r:id="rId7"/>
    <p:sldId id="337" r:id="rId8"/>
    <p:sldId id="338" r:id="rId9"/>
    <p:sldId id="340" r:id="rId10"/>
    <p:sldId id="341" r:id="rId11"/>
    <p:sldId id="342" r:id="rId12"/>
    <p:sldId id="343" r:id="rId13"/>
    <p:sldId id="344" r:id="rId14"/>
    <p:sldId id="345" r:id="rId15"/>
    <p:sldId id="293" r:id="rId16"/>
    <p:sldId id="327" r:id="rId17"/>
    <p:sldId id="324" r:id="rId18"/>
    <p:sldId id="325" r:id="rId19"/>
    <p:sldId id="326" r:id="rId20"/>
    <p:sldId id="302" r:id="rId21"/>
    <p:sldId id="298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shiba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D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67" autoAdjust="0"/>
    <p:restoredTop sz="94660"/>
  </p:normalViewPr>
  <p:slideViewPr>
    <p:cSldViewPr>
      <p:cViewPr varScale="1">
        <p:scale>
          <a:sx n="67" d="100"/>
          <a:sy n="67" d="100"/>
        </p:scale>
        <p:origin x="6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9BC7C-B150-44FE-BED2-634702A54A08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BBB70-0A83-4479-B303-2930D6A46B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74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BBB70-0A83-4479-B303-2930D6A46B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5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93905-5BDB-4902-9143-7A21515DC0D2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AD6CD-12E6-458C-85E5-59AE48CC7C5B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A056-B266-48E1-9E42-C8A6FA1DD976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F5F33-5DE2-4996-B0E1-B090801D2120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61C-5815-4E4B-A0EC-1CD3FAB2BA0A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B8A82-8E82-4060-B825-6719AE675653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44A30-1F26-4B4D-98EF-FF813CD7E640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AE04-632C-4231-AC1B-7A96807ADA02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EB2B-3E3C-403A-9296-DE789B294DC8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5228-55FA-4595-8EDB-1515A0425C17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DB7ED-AF91-40FD-8704-8C7A73A162CB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CD42C4-8A98-493A-8A06-A98AABB52465}" type="datetime1">
              <a:rPr lang="id-ID" smtClean="0"/>
              <a:pPr/>
              <a:t>22/06/2026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CFAE86-6B2D-4183-9E5E-93A45BAA40A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>
    <p:cover dir="r"/>
  </p:transition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permen_no.110_th_2016_lampiran.pdf" TargetMode="External"/><Relationship Id="rId2" Type="http://schemas.openxmlformats.org/officeDocument/2006/relationships/hyperlink" Target="Permendagri%20Nomor%20110%20Tahun%202016%20Tentang%20BPD_776254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46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PERAN </a:t>
            </a:r>
            <a:r>
              <a:rPr lang="id-ID" dirty="0">
                <a:solidFill>
                  <a:schemeClr val="bg2">
                    <a:lumMod val="75000"/>
                  </a:schemeClr>
                </a:solidFill>
              </a:rPr>
              <a:t>BADAN PERMUSYAWARATAN KALURAHAN (BAMUSKAL)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DALAM PENYELENGGARAAN PEMERINTAHAN KALURAHAN</a:t>
            </a:r>
            <a:endParaRPr lang="id-ID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3446"/>
            <a:ext cx="8229600" cy="16659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dirty="0"/>
              <a:t>Disampaikan pada:</a:t>
            </a:r>
          </a:p>
          <a:p>
            <a:pPr algn="ctr">
              <a:buNone/>
            </a:pPr>
            <a:r>
              <a:rPr lang="en-US" b="1" dirty="0" err="1"/>
              <a:t>Bimtek</a:t>
            </a:r>
            <a:r>
              <a:rPr lang="en-US" b="1" dirty="0"/>
              <a:t> </a:t>
            </a:r>
            <a:r>
              <a:rPr lang="en-US" b="1" dirty="0" err="1"/>
              <a:t>Penguatan</a:t>
            </a:r>
            <a:r>
              <a:rPr lang="en-US" b="1" dirty="0"/>
              <a:t> </a:t>
            </a:r>
            <a:r>
              <a:rPr lang="en-US" b="1" dirty="0" err="1"/>
              <a:t>Tugas</a:t>
            </a:r>
            <a:r>
              <a:rPr lang="en-US" b="1" dirty="0"/>
              <a:t> dan </a:t>
            </a:r>
            <a:r>
              <a:rPr lang="en-US" b="1" dirty="0" err="1"/>
              <a:t>Fungsi</a:t>
            </a:r>
            <a:r>
              <a:rPr lang="id-ID" b="1" dirty="0"/>
              <a:t> Bamuskal </a:t>
            </a:r>
            <a:r>
              <a:rPr lang="en-US" b="1" dirty="0" err="1"/>
              <a:t>Kalurahan</a:t>
            </a:r>
            <a:r>
              <a:rPr lang="en-US" b="1" dirty="0"/>
              <a:t> </a:t>
            </a:r>
            <a:r>
              <a:rPr lang="en-US" b="1" dirty="0" err="1"/>
              <a:t>Girimulyo</a:t>
            </a:r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Hak Anggota Bamuskal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id-ID" sz="3200" dirty="0"/>
              <a:t>mengajukan usul rancangan Peraturan Desa;</a:t>
            </a:r>
          </a:p>
          <a:p>
            <a:pPr marL="651510" indent="-514350">
              <a:buFont typeface="+mj-lt"/>
              <a:buAutoNum type="arabicPeriod"/>
            </a:pPr>
            <a:r>
              <a:rPr lang="id-ID" sz="3200" dirty="0"/>
              <a:t>mengajukan pertanyaan;</a:t>
            </a:r>
          </a:p>
          <a:p>
            <a:pPr marL="651510" indent="-514350">
              <a:buFont typeface="+mj-lt"/>
              <a:buAutoNum type="arabicPeriod"/>
            </a:pPr>
            <a:r>
              <a:rPr lang="id-ID" sz="3200" dirty="0"/>
              <a:t>menyampaikan usul dan/atau pendapat;</a:t>
            </a:r>
          </a:p>
          <a:p>
            <a:pPr marL="651510" indent="-514350">
              <a:buFont typeface="+mj-lt"/>
              <a:buAutoNum type="arabicPeriod"/>
            </a:pPr>
            <a:r>
              <a:rPr lang="nl-NL" sz="3200" dirty="0"/>
              <a:t>memilih dan dipilih; dan</a:t>
            </a:r>
          </a:p>
          <a:p>
            <a:pPr marL="651510" indent="-514350">
              <a:buFont typeface="+mj-lt"/>
              <a:buAutoNum type="arabicPeriod"/>
            </a:pPr>
            <a:r>
              <a:rPr lang="sv-SE" sz="3200" dirty="0"/>
              <a:t>mendapat tunjangan dari Anggaran</a:t>
            </a:r>
            <a:r>
              <a:rPr lang="id-ID" sz="3200" dirty="0"/>
              <a:t> </a:t>
            </a:r>
            <a:r>
              <a:rPr lang="sv-SE" sz="3200" dirty="0"/>
              <a:t>Pendapatan dan</a:t>
            </a:r>
            <a:r>
              <a:rPr lang="id-ID" sz="3200" dirty="0"/>
              <a:t> Belanja Desa.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4057953"/>
      </p:ext>
    </p:extLst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Kewajiban Anggota Bamuskal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651510" indent="-514350">
              <a:buFont typeface="+mj-lt"/>
              <a:buAutoNum type="alphaLcPeriod"/>
            </a:pPr>
            <a:r>
              <a:rPr lang="id-ID" dirty="0"/>
              <a:t>memegang teguh dan mengamalkan Pancasila, melaksanakan Undang-Undang Dasar Negara Republik </a:t>
            </a:r>
            <a:r>
              <a:rPr lang="fi-FI" dirty="0"/>
              <a:t>Indonesia Tahun 1945, serta mempertahankan dan</a:t>
            </a:r>
            <a:r>
              <a:rPr lang="id-ID" dirty="0"/>
              <a:t> </a:t>
            </a:r>
            <a:r>
              <a:rPr lang="fi-FI" dirty="0"/>
              <a:t>memelihara keutuhan Negara Kesatuan Republik</a:t>
            </a:r>
            <a:r>
              <a:rPr lang="id-ID" dirty="0"/>
              <a:t> Indonesia dan Bhinneka Tunggal Ika;</a:t>
            </a:r>
          </a:p>
          <a:p>
            <a:pPr marL="651510" indent="-514350">
              <a:buFont typeface="+mj-lt"/>
              <a:buAutoNum type="alphaLcPeriod"/>
            </a:pPr>
            <a:r>
              <a:rPr lang="fi-FI" dirty="0"/>
              <a:t>melaksanakan kehidupan demokrasi yang berkeadilan</a:t>
            </a:r>
            <a:r>
              <a:rPr lang="id-ID" dirty="0"/>
              <a:t> gender dalam penyelenggaraan Pemerintahan Desa;</a:t>
            </a:r>
          </a:p>
          <a:p>
            <a:pPr marL="651510" indent="-514350">
              <a:buFont typeface="+mj-lt"/>
              <a:buAutoNum type="alphaLcPeriod"/>
            </a:pPr>
            <a:r>
              <a:rPr lang="id-ID" dirty="0"/>
              <a:t>mendahulukan kepentingan umum di atas kepentingan pribadi, kelompok, dan/atau golongan;</a:t>
            </a:r>
          </a:p>
          <a:p>
            <a:pPr marL="651510" indent="-514350">
              <a:buFont typeface="+mj-lt"/>
              <a:buAutoNum type="alphaLcPeriod"/>
            </a:pPr>
            <a:r>
              <a:rPr lang="fi-FI" dirty="0"/>
              <a:t>menghormati nilai sosial budaya dan adat istiadat</a:t>
            </a:r>
            <a:r>
              <a:rPr lang="id-ID" dirty="0"/>
              <a:t> masyarakat Desa;</a:t>
            </a:r>
          </a:p>
          <a:p>
            <a:pPr marL="651510" indent="-514350">
              <a:buFont typeface="+mj-lt"/>
              <a:buAutoNum type="alphaLcPeriod"/>
            </a:pPr>
            <a:r>
              <a:rPr lang="sv-SE" dirty="0"/>
              <a:t>menjaga norma dan etika dalam hubungan kerja</a:t>
            </a:r>
            <a:r>
              <a:rPr lang="id-ID" dirty="0"/>
              <a:t> dengan lembaga Pemerintah Desa dan lembaga desa lainnya; dan</a:t>
            </a:r>
          </a:p>
          <a:p>
            <a:pPr marL="651510" indent="-514350">
              <a:buFont typeface="+mj-lt"/>
              <a:buAutoNum type="alphaLcPeriod"/>
            </a:pPr>
            <a:r>
              <a:rPr lang="id-ID" dirty="0"/>
              <a:t>mengawal aspirasi masyarakat, menjaga kewibawaan </a:t>
            </a:r>
            <a:r>
              <a:rPr lang="fi-FI" dirty="0"/>
              <a:t>dan kestabilan penyelenggaraan Pemerintahan Desa</a:t>
            </a:r>
            <a:r>
              <a:rPr lang="id-ID" dirty="0"/>
              <a:t> serta  mempelopori penyelenggaraan Pemerintahan Desa </a:t>
            </a:r>
            <a:r>
              <a:rPr lang="fi-FI" dirty="0"/>
              <a:t>berdasarkan tata kelola pemerintahan yang baik.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9595831"/>
      </p:ext>
    </p:extLst>
  </p:cSld>
  <p:clrMapOvr>
    <a:masterClrMapping/>
  </p:clrMapOvr>
  <p:transition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Larangan Anggota Bamuskal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lphaLcPeriod"/>
            </a:pPr>
            <a:r>
              <a:rPr lang="id-ID" dirty="0"/>
              <a:t>merugikan kepentingan umum, meresahkan sekelompok masyarakat Desa, dan mendiskriminasikan </a:t>
            </a:r>
            <a:r>
              <a:rPr lang="es-ES" dirty="0" err="1"/>
              <a:t>warga</a:t>
            </a:r>
            <a:r>
              <a:rPr lang="es-ES" dirty="0"/>
              <a:t>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golongan</a:t>
            </a:r>
            <a:r>
              <a:rPr lang="es-ES" dirty="0"/>
              <a:t> </a:t>
            </a:r>
            <a:r>
              <a:rPr lang="es-ES" dirty="0" err="1"/>
              <a:t>masyarakat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;</a:t>
            </a:r>
          </a:p>
          <a:p>
            <a:pPr marL="651510" indent="-514350">
              <a:buFont typeface="+mj-lt"/>
              <a:buAutoNum type="alphaLcPeriod"/>
            </a:pPr>
            <a:r>
              <a:rPr lang="fi-FI" dirty="0"/>
              <a:t>melakukan korupsi, kolusi, dan nepotisme, menerima</a:t>
            </a:r>
            <a:r>
              <a:rPr lang="id-ID" dirty="0"/>
              <a:t> </a:t>
            </a:r>
            <a:r>
              <a:rPr lang="sv-SE" dirty="0"/>
              <a:t>uang, barang, dan/atau jasa dari pihak lain yang dapat</a:t>
            </a:r>
            <a:r>
              <a:rPr lang="id-ID" dirty="0"/>
              <a:t> mempengaruhi keputusan atau tindakan yang akan dilakukannya;</a:t>
            </a:r>
          </a:p>
          <a:p>
            <a:pPr marL="651510" indent="-514350">
              <a:buFont typeface="+mj-lt"/>
              <a:buAutoNum type="alphaLcPeriod"/>
            </a:pPr>
            <a:r>
              <a:rPr lang="id-ID" dirty="0"/>
              <a:t>menyalahgunakan wewenang;</a:t>
            </a:r>
          </a:p>
          <a:p>
            <a:pPr marL="651510" indent="-514350">
              <a:buFont typeface="+mj-lt"/>
              <a:buAutoNum type="alphaLcPeriod"/>
            </a:pPr>
            <a:r>
              <a:rPr lang="id-ID" dirty="0"/>
              <a:t>melanggar sumpah/janji jabatan</a:t>
            </a:r>
          </a:p>
          <a:p>
            <a:pPr marL="651510" indent="-514350">
              <a:buFont typeface="+mj-lt"/>
              <a:buAutoNum type="alphaLcPeriod"/>
            </a:pPr>
            <a:r>
              <a:rPr lang="id-ID" dirty="0"/>
              <a:t>merangkap jabatan sebagai Kepala Desa dan perangkat Desa;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6841333"/>
      </p:ext>
    </p:extLst>
  </p:cSld>
  <p:clrMapOvr>
    <a:masterClrMapping/>
  </p:clrMapOvr>
  <p:transition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Larangan Anggota Bamuskal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51510" indent="-514350">
              <a:buFont typeface="+mj-lt"/>
              <a:buAutoNum type="alphaLcPeriod" startAt="6"/>
            </a:pPr>
            <a:r>
              <a:rPr lang="sv-SE" dirty="0"/>
              <a:t>merangkap sebagai anggota Dewan Perwakilan Rakyat</a:t>
            </a:r>
            <a:r>
              <a:rPr lang="id-ID" dirty="0"/>
              <a:t> Republik Indonesia, Dewan Perwakilan Daerah Republik Indonesia, Dewan Perwakilan Rakyat Daerah Provinsi atau Dewan Perwakilan Rakyat Daerah </a:t>
            </a:r>
            <a:r>
              <a:rPr lang="fi-FI" dirty="0"/>
              <a:t>Kabupaten/Kota, dan jabatan lain yang ditentukan</a:t>
            </a:r>
            <a:r>
              <a:rPr lang="id-ID" dirty="0"/>
              <a:t> dalam peraturan perundangan-undangan;</a:t>
            </a:r>
          </a:p>
          <a:p>
            <a:pPr marL="651510" indent="-514350">
              <a:buFont typeface="+mj-lt"/>
              <a:buAutoNum type="alphaLcPeriod" startAt="6"/>
            </a:pPr>
            <a:r>
              <a:rPr lang="id-ID" dirty="0"/>
              <a:t>sebagai pelaksana proyek Desa;</a:t>
            </a:r>
          </a:p>
          <a:p>
            <a:pPr marL="651510" indent="-514350">
              <a:buFont typeface="+mj-lt"/>
              <a:buAutoNum type="alphaLcPeriod" startAt="6"/>
            </a:pPr>
            <a:r>
              <a:rPr lang="id-ID" dirty="0"/>
              <a:t>menjadi pengurus partai politik;</a:t>
            </a:r>
          </a:p>
          <a:p>
            <a:pPr marL="651510" indent="-514350">
              <a:buFont typeface="+mj-lt"/>
              <a:buAutoNum type="alphaLcPeriod" startAt="6"/>
            </a:pPr>
            <a:r>
              <a:rPr lang="id-ID" dirty="0"/>
              <a:t>menjadi anggota dan/atau pengurus organisasi</a:t>
            </a:r>
          </a:p>
          <a:p>
            <a:pPr marL="651510" indent="-514350">
              <a:buFont typeface="+mj-lt"/>
              <a:buAutoNum type="alphaLcPeriod" startAt="6"/>
            </a:pPr>
            <a:r>
              <a:rPr lang="id-ID" dirty="0"/>
              <a:t>terlarang; dan/atau</a:t>
            </a:r>
          </a:p>
          <a:p>
            <a:pPr marL="651510" indent="-514350">
              <a:buFont typeface="+mj-lt"/>
              <a:buAutoNum type="alphaLcPeriod" startAt="6"/>
            </a:pPr>
            <a:r>
              <a:rPr lang="id-ID" dirty="0"/>
              <a:t>menjadi pengurus Lembaga Kemasyarakatan Desa.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434510"/>
      </p:ext>
    </p:extLst>
  </p:cSld>
  <p:clrMapOvr>
    <a:masterClrMapping/>
  </p:clrMapOvr>
  <p:transition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Jaminan Sosial Bamuskal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Dalam rangka mendukung pelaksanaan kerja Bamuskal, pemerintah akan memberikan jaminan sosial berupa BPJS ketenagakerjaan bagi anggota Bamuskal</a:t>
            </a:r>
          </a:p>
          <a:p>
            <a:r>
              <a:rPr lang="id-ID" dirty="0"/>
              <a:t>Jaminan sosial berupa jaminan kecelakaan kerja (JKK) dan jaminan kematian (JK)</a:t>
            </a:r>
          </a:p>
          <a:p>
            <a:r>
              <a:rPr lang="id-ID" dirty="0"/>
              <a:t>Jaminan diberikan kepada anggota bamuskal non PNS/PPPK/TNI/POLRI</a:t>
            </a:r>
          </a:p>
          <a:p>
            <a:r>
              <a:rPr lang="id-ID" dirty="0"/>
              <a:t>Jaminan akan berakhir mengikuti masa berakhirnya keanggotaan bamuskal.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9806767"/>
      </p:ext>
    </p:extLst>
  </p:cSld>
  <p:clrMapOvr>
    <a:masterClrMapping/>
  </p:clrMapOvr>
  <p:transition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Laporan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Kinerja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Bamuskal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sistematika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	a.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; </a:t>
            </a:r>
          </a:p>
          <a:p>
            <a:pPr>
              <a:buNone/>
            </a:pPr>
            <a:r>
              <a:rPr lang="en-US" dirty="0"/>
              <a:t>	b.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c. </a:t>
            </a:r>
            <a:r>
              <a:rPr lang="en-US" dirty="0" err="1"/>
              <a:t>penutup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(3)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Lurah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forum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Kalurahan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(4)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paling lama 4 (</a:t>
            </a:r>
            <a:r>
              <a:rPr lang="en-US" dirty="0" err="1"/>
              <a:t>empat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15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71480"/>
            <a:ext cx="7024744" cy="1303041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FF00"/>
                </a:solidFill>
              </a:rPr>
              <a:t>Program Legislasi Kalurahan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65960"/>
            <a:ext cx="8110567" cy="4389120"/>
          </a:xfrm>
        </p:spPr>
        <p:txBody>
          <a:bodyPr>
            <a:normAutofit/>
          </a:bodyPr>
          <a:lstStyle/>
          <a:p>
            <a:pPr marL="525780" indent="-457200">
              <a:buAutoNum type="arabicPeriod"/>
            </a:pPr>
            <a:r>
              <a:rPr lang="en-US" sz="2800" dirty="0" err="1"/>
              <a:t>Inventarisasi</a:t>
            </a:r>
            <a:r>
              <a:rPr lang="en-US" sz="2800" dirty="0"/>
              <a:t> </a:t>
            </a:r>
            <a:r>
              <a:rPr lang="en-US" sz="2800" dirty="0" err="1"/>
              <a:t>daftar</a:t>
            </a:r>
            <a:r>
              <a:rPr lang="en-US" sz="2800" dirty="0"/>
              <a:t> r</a:t>
            </a:r>
            <a:r>
              <a:rPr lang="id-ID" sz="2800" dirty="0"/>
              <a:t>a</a:t>
            </a:r>
            <a:r>
              <a:rPr lang="en-US" sz="2800" dirty="0"/>
              <a:t>per</a:t>
            </a:r>
            <a:r>
              <a:rPr lang="id-ID" sz="2800" dirty="0"/>
              <a:t>kal</a:t>
            </a:r>
            <a:r>
              <a:rPr lang="en-US" sz="2800" dirty="0"/>
              <a:t> yang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dibahas</a:t>
            </a:r>
            <a:endParaRPr lang="en-US" sz="2800" dirty="0"/>
          </a:p>
          <a:p>
            <a:pPr marL="525780" indent="-457200">
              <a:buAutoNum type="arabicPeriod"/>
            </a:pPr>
            <a:r>
              <a:rPr lang="en-US" sz="2800" dirty="0" err="1"/>
              <a:t>Koordinasi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id-ID" sz="2800" dirty="0"/>
              <a:t>Bamuskal</a:t>
            </a:r>
            <a:endParaRPr lang="en-US" sz="2800" dirty="0"/>
          </a:p>
          <a:p>
            <a:pPr marL="525780" indent="-457200">
              <a:buAutoNum type="arabicPeriod"/>
            </a:pPr>
            <a:r>
              <a:rPr lang="en-US" sz="2800" dirty="0" err="1"/>
              <a:t>Pembahasan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Kesepakatan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id-ID" sz="2800" dirty="0"/>
              <a:t>Bamuskal</a:t>
            </a:r>
            <a:endParaRPr lang="en-US" sz="2800" dirty="0"/>
          </a:p>
          <a:p>
            <a:pPr marL="68580" indent="0">
              <a:buNone/>
            </a:pPr>
            <a:r>
              <a:rPr lang="en-US" sz="2800" dirty="0" err="1"/>
              <a:t>Disusun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disepakati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membahas</a:t>
            </a:r>
            <a:r>
              <a:rPr lang="en-US" sz="2800" dirty="0"/>
              <a:t> </a:t>
            </a:r>
            <a:r>
              <a:rPr lang="en-US" sz="2800" dirty="0" err="1"/>
              <a:t>Raper</a:t>
            </a:r>
            <a:r>
              <a:rPr lang="id-ID" sz="2800" dirty="0"/>
              <a:t>kal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APB </a:t>
            </a:r>
            <a:r>
              <a:rPr lang="id-ID" sz="2800" dirty="0"/>
              <a:t>Kal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034720"/>
      </p:ext>
    </p:extLst>
  </p:cSld>
  <p:clrMapOvr>
    <a:masterClrMapping/>
  </p:clrMapOvr>
  <p:transition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id-ID" sz="3100" dirty="0">
                <a:solidFill>
                  <a:schemeClr val="tx1"/>
                </a:solidFill>
              </a:rPr>
              <a:t>Dokumen yang termasuk </a:t>
            </a:r>
            <a:r>
              <a:rPr lang="en-US" sz="3100" dirty="0" err="1">
                <a:solidFill>
                  <a:schemeClr val="tx1"/>
                </a:solidFill>
              </a:rPr>
              <a:t>Siklus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Tahunan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id-ID" sz="3100" dirty="0">
                <a:solidFill>
                  <a:schemeClr val="tx1"/>
                </a:solidFill>
              </a:rPr>
              <a:t>Kalurahan (wajib tiap tahun)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981426"/>
              </p:ext>
            </p:extLst>
          </p:nvPr>
        </p:nvGraphicFramePr>
        <p:xfrm>
          <a:off x="609600" y="1000108"/>
          <a:ext cx="8077200" cy="5541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410">
                <a:tc>
                  <a:txBody>
                    <a:bodyPr/>
                    <a:lstStyle/>
                    <a:p>
                      <a:r>
                        <a:rPr lang="en-US" sz="2200" dirty="0"/>
                        <a:t>No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Dokumen</a:t>
                      </a:r>
                      <a:endParaRPr lang="en-US" sz="22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Dasar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Hukum</a:t>
                      </a:r>
                      <a:endParaRPr lang="en-US" sz="22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468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(LPP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 27 UU No 6 Tahun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486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Keterangan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Kaluraan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tertulis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(LKPP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 27 UU No 6 Tahun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68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Informasi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tertulis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(IPP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 27 UU No 6 Tahun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72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Pendapatan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Belanja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(APB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  <a:sym typeface="Wingdings" panose="05000000000000000000" pitchFamily="2" charset="2"/>
                        </a:rPr>
                        <a:t> Perkal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73 UU No 6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72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Rencana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Kerja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  <a:sym typeface="Wingdings" panose="05000000000000000000" pitchFamily="2" charset="2"/>
                        </a:rPr>
                        <a:t> Perkal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79 UU No 6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0486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Realisasi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Pelaksanaan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APB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kepada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Bupati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semester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pertama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103 PP 43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2014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75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Perbup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61/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id-ID" sz="16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jo Perbup 51/2019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0486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Pertanggungjawaban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Realisasi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Pelaksanaan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APB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kepada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Bupati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  <a:sym typeface="Wingdings" panose="05000000000000000000" pitchFamily="2" charset="2"/>
                        </a:rPr>
                        <a:t> Perkal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104 PP 43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2014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76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Perbup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61/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 jo Perbup 51/2019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72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Progam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Legislasi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</a:t>
                      </a:r>
                      <a:r>
                        <a:rPr lang="id-ID" sz="16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Kalurahan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7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Perda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No 4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7427"/>
      </p:ext>
    </p:extLst>
  </p:cSld>
  <p:clrMapOvr>
    <a:masterClrMapping/>
  </p:clrMapOvr>
  <p:transition>
    <p:cover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05840"/>
          </a:xfrm>
        </p:spPr>
        <p:txBody>
          <a:bodyPr>
            <a:normAutofit fontScale="90000"/>
          </a:bodyPr>
          <a:lstStyle/>
          <a:p>
            <a:r>
              <a:rPr lang="id-ID" sz="3100" dirty="0">
                <a:solidFill>
                  <a:schemeClr val="tx1"/>
                </a:solidFill>
              </a:rPr>
              <a:t>Dokumen yang termasuk </a:t>
            </a:r>
            <a:r>
              <a:rPr lang="en-US" sz="3100" dirty="0" err="1">
                <a:solidFill>
                  <a:schemeClr val="tx1"/>
                </a:solidFill>
              </a:rPr>
              <a:t>Siklus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Tahunan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id-ID" sz="3100" dirty="0">
                <a:solidFill>
                  <a:schemeClr val="tx1"/>
                </a:solidFill>
              </a:rPr>
              <a:t>Desa (</a:t>
            </a:r>
            <a:r>
              <a:rPr lang="en-US" sz="3100" dirty="0" err="1">
                <a:solidFill>
                  <a:schemeClr val="tx1"/>
                </a:solidFill>
              </a:rPr>
              <a:t>situasional</a:t>
            </a:r>
            <a:r>
              <a:rPr lang="id-ID" sz="3100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194234"/>
              </p:ext>
            </p:extLst>
          </p:nvPr>
        </p:nvGraphicFramePr>
        <p:xfrm>
          <a:off x="609600" y="1965960"/>
          <a:ext cx="8077200" cy="4269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306">
                <a:tc>
                  <a:txBody>
                    <a:bodyPr/>
                    <a:lstStyle/>
                    <a:p>
                      <a:r>
                        <a:rPr lang="en-US" sz="2200" dirty="0"/>
                        <a:t>No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Dokumen</a:t>
                      </a:r>
                      <a:endParaRPr lang="en-US" sz="22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Dasar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Hukum</a:t>
                      </a:r>
                      <a:endParaRPr lang="en-US" sz="22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29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900" dirty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tentang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Pungutan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Perbup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id-ID" sz="19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jo Perbup 51/2019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306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900" dirty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tentang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Daftar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Kewenangan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Perbup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id-ID" sz="19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jo Perbup 51/2019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29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900" dirty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tentang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Perubahan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APB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ermendagri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294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900" dirty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tentang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Perubahan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RKP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ermendagri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201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306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en-US" sz="1900" dirty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tentang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</a:t>
                      </a:r>
                      <a:r>
                        <a:rPr lang="en-US" sz="19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Perubahan</a:t>
                      </a:r>
                      <a:r>
                        <a:rPr lang="en-US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 RPJM</a:t>
                      </a:r>
                      <a:r>
                        <a:rPr lang="id-ID" sz="19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200" dirty="0" err="1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Permendagri</a:t>
                      </a:r>
                      <a:r>
                        <a:rPr lang="en-US" sz="1900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No 114 </a:t>
                      </a:r>
                      <a:r>
                        <a:rPr lang="en-US" sz="1900" kern="1200" dirty="0" err="1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tahun</a:t>
                      </a:r>
                      <a:r>
                        <a:rPr lang="en-US" sz="1900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2014</a:t>
                      </a:r>
                      <a:endParaRPr lang="en-US" sz="19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379335"/>
      </p:ext>
    </p:extLst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640079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Siklus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Kalurahan </a:t>
            </a:r>
            <a:r>
              <a:rPr lang="en-US" sz="2400" dirty="0" err="1">
                <a:solidFill>
                  <a:schemeClr val="tx1"/>
                </a:solidFill>
              </a:rPr>
              <a:t>menurut</a:t>
            </a:r>
            <a:r>
              <a:rPr lang="en-US" sz="2400" dirty="0">
                <a:solidFill>
                  <a:schemeClr val="tx1"/>
                </a:solidFill>
              </a:rPr>
              <a:t> Tata </a:t>
            </a:r>
            <a:r>
              <a:rPr lang="en-US" sz="2400" dirty="0" err="1">
                <a:solidFill>
                  <a:schemeClr val="tx1"/>
                </a:solidFill>
              </a:rPr>
              <a:t>kalanya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405059"/>
              </p:ext>
            </p:extLst>
          </p:nvPr>
        </p:nvGraphicFramePr>
        <p:xfrm>
          <a:off x="533400" y="854073"/>
          <a:ext cx="8077200" cy="5646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1149">
                <a:tc>
                  <a:txBody>
                    <a:bodyPr/>
                    <a:lstStyle/>
                    <a:p>
                      <a:r>
                        <a:rPr lang="en-US" sz="2200" dirty="0"/>
                        <a:t>No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Dokumen</a:t>
                      </a:r>
                      <a:endParaRPr lang="en-US" sz="2200" dirty="0"/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Keterangan</a:t>
                      </a:r>
                      <a:endParaRPr lang="en-US" sz="2200" dirty="0"/>
                    </a:p>
                  </a:txBody>
                  <a:tcPr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8263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Pertanggungjawaban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Realisasi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Pelaksanaan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APB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kepada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Bupati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dilampiri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Lap.Kekayaan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Milik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Program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/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Pemda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masuk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Januari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09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(LPP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Maret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112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Keterangan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tertulis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(LKPP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Maret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409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Informasi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Penyelenggaraan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tertulis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setiap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akhir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(IPP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Maret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409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Laporan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Realisasi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Pelaksanaan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APB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kepada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Bupati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semester 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Juli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192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Rencana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Kerja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Pemerintah</a:t>
                      </a:r>
                      <a:r>
                        <a:rPr lang="id-ID" sz="1600" baseline="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Kalurahan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September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409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Progam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Legislasi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Sebelum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membahas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APBDes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409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Font typeface="+mj-lt"/>
                        <a:buNone/>
                      </a:pPr>
                      <a:r>
                        <a:rPr lang="id-ID" sz="1600" dirty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T="54864" marB="54864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Anggaran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Pendapatan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Belanja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Kalurahan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(APB</a:t>
                      </a:r>
                      <a:r>
                        <a:rPr lang="id-ID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Kal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Desember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249297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Fungsi, tugas dan wewenang bamuskal</a:t>
            </a:r>
          </a:p>
          <a:p>
            <a:r>
              <a:rPr lang="id-ID" dirty="0"/>
              <a:t>Hak, kewajiban dan larangan anggota Bamuskal</a:t>
            </a:r>
          </a:p>
          <a:p>
            <a:r>
              <a:rPr lang="id-ID" dirty="0"/>
              <a:t>Tunjangan bagi Bamuskal</a:t>
            </a:r>
          </a:p>
          <a:p>
            <a:r>
              <a:rPr lang="id-ID" dirty="0"/>
              <a:t>Program Legislasi Kalurahan</a:t>
            </a:r>
          </a:p>
          <a:p>
            <a:r>
              <a:rPr lang="id-ID" dirty="0"/>
              <a:t>Buku Administrasi Bamuskal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814912"/>
      </p:ext>
    </p:extLst>
  </p:cSld>
  <p:clrMapOvr>
    <a:masterClrMapping/>
  </p:clrMapOvr>
  <p:transition>
    <p:cover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Jenis-jenis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buku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administrasi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Agenda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Keluar</a:t>
            </a:r>
            <a:r>
              <a:rPr lang="en-US" dirty="0">
                <a:hlinkClick r:id="rId2" action="ppaction://hlinkfile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Agenda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Masuk</a:t>
            </a:r>
            <a:r>
              <a:rPr lang="en-US" dirty="0">
                <a:hlinkClick r:id="rId2" action="ppaction://hlinkfile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Ekspedisi</a:t>
            </a:r>
            <a:r>
              <a:rPr lang="en-US" dirty="0">
                <a:hlinkClick r:id="rId2" action="ppaction://hlinkfile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Data </a:t>
            </a:r>
            <a:r>
              <a:rPr lang="en-US" dirty="0" err="1">
                <a:hlinkClick r:id="rId2" action="ppaction://hlinkfile"/>
              </a:rPr>
              <a:t>Inventaris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Keuangan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BUKU </a:t>
            </a:r>
            <a:r>
              <a:rPr lang="en-US" dirty="0">
                <a:hlinkClick r:id="rId2" action="ppaction://hlinkfile"/>
              </a:rPr>
              <a:t>TAMU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Data </a:t>
            </a:r>
            <a:r>
              <a:rPr lang="en-US" dirty="0" err="1">
                <a:hlinkClick r:id="rId2" action="ppaction://hlinkfile"/>
              </a:rPr>
              <a:t>Anggota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Data </a:t>
            </a:r>
            <a:r>
              <a:rPr lang="en-US" dirty="0" err="1">
                <a:hlinkClick r:id="rId2" action="ppaction://hlinkfile"/>
              </a:rPr>
              <a:t>Kegiatan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BUKU DATA </a:t>
            </a:r>
            <a:r>
              <a:rPr lang="en-US" dirty="0">
                <a:hlinkClick r:id="rId2" action="ppaction://hlinkfile"/>
              </a:rPr>
              <a:t>ASPIRASI </a:t>
            </a:r>
            <a:r>
              <a:rPr lang="en-US" dirty="0"/>
              <a:t>MASYARAKAT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Rapat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r>
              <a:rPr lang="en-US" dirty="0"/>
              <a:t> 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BUKU </a:t>
            </a:r>
            <a:r>
              <a:rPr lang="en-US" dirty="0">
                <a:hlinkClick r:id="rId2" action="ppaction://hlinkfile"/>
              </a:rPr>
              <a:t>NOTULEN </a:t>
            </a:r>
            <a:r>
              <a:rPr lang="en-US" dirty="0"/>
              <a:t>RAPAT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Data </a:t>
            </a:r>
            <a:r>
              <a:rPr lang="en-US" dirty="0" err="1">
                <a:hlinkClick r:id="rId2" action="ppaction://hlinkfile"/>
              </a:rPr>
              <a:t>Peraturan</a:t>
            </a:r>
            <a:r>
              <a:rPr lang="en-US" dirty="0">
                <a:hlinkClick r:id="rId2" action="ppaction://hlinkfile"/>
              </a:rPr>
              <a:t>/</a:t>
            </a:r>
            <a:r>
              <a:rPr lang="en-US" dirty="0" err="1">
                <a:hlinkClick r:id="rId2" action="ppaction://hlinkfile"/>
              </a:rPr>
              <a:t>Keputusan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/>
              <a:t>Bamuskal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Data </a:t>
            </a:r>
            <a:r>
              <a:rPr lang="en-US" dirty="0" err="1">
                <a:hlinkClick r:id="rId2" action="ppaction://hlinkfile"/>
              </a:rPr>
              <a:t>Peraturan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Kalurahan</a:t>
            </a:r>
            <a:r>
              <a:rPr lang="en-US" dirty="0">
                <a:hlinkClick r:id="rId2" action="ppaction://hlinkfile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>
                <a:hlinkClick r:id="rId2" action="ppaction://hlinkfile"/>
              </a:rPr>
              <a:t>Musyawarah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Kalurahan</a:t>
            </a:r>
            <a:r>
              <a:rPr lang="en-US" dirty="0">
                <a:hlinkClick r:id="rId2" action="ppaction://hlinkfile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s-ES" dirty="0" err="1"/>
              <a:t>Buku</a:t>
            </a:r>
            <a:r>
              <a:rPr lang="es-ES" dirty="0"/>
              <a:t> </a:t>
            </a:r>
            <a:r>
              <a:rPr lang="es-ES" dirty="0" err="1"/>
              <a:t>Keputusan</a:t>
            </a:r>
            <a:r>
              <a:rPr lang="es-ES" dirty="0"/>
              <a:t> </a:t>
            </a:r>
            <a:r>
              <a:rPr lang="es-ES" dirty="0" err="1"/>
              <a:t>Musyawarah</a:t>
            </a:r>
            <a:r>
              <a:rPr lang="es-ES" dirty="0"/>
              <a:t> </a:t>
            </a:r>
            <a:r>
              <a:rPr lang="es-ES" dirty="0" err="1">
                <a:hlinkClick r:id="rId2" action="ppaction://hlinkfile"/>
              </a:rPr>
              <a:t>Perencanaan</a:t>
            </a:r>
            <a:r>
              <a:rPr lang="es-ES" dirty="0">
                <a:hlinkClick r:id="rId2" action="ppaction://hlinkfile"/>
              </a:rPr>
              <a:t> </a:t>
            </a:r>
            <a:r>
              <a:rPr lang="es-ES" dirty="0" err="1"/>
              <a:t>Pembangunan</a:t>
            </a:r>
            <a:r>
              <a:rPr lang="es-ES" dirty="0"/>
              <a:t> </a:t>
            </a:r>
            <a:r>
              <a:rPr lang="es-ES" dirty="0" err="1"/>
              <a:t>Kalurahan</a:t>
            </a:r>
            <a:r>
              <a:rPr lang="es-ES" dirty="0"/>
              <a:t> 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FORMAT </a:t>
            </a:r>
            <a:r>
              <a:rPr lang="en-US" dirty="0">
                <a:hlinkClick r:id="rId3" action="ppaction://hlinkfile"/>
              </a:rPr>
              <a:t>LAPORAN </a:t>
            </a:r>
            <a:r>
              <a:rPr lang="en-US" dirty="0"/>
              <a:t>KINERJA </a:t>
            </a:r>
            <a:r>
              <a:rPr lang="en-US" dirty="0" err="1"/>
              <a:t>Bamuskal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20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451426"/>
            <a:ext cx="5744183" cy="583509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TERIMA </a:t>
            </a:r>
            <a:br>
              <a:rPr lang="en-US" sz="6000" b="1" dirty="0">
                <a:solidFill>
                  <a:srgbClr val="FFFF00"/>
                </a:solidFill>
              </a:rPr>
            </a:br>
            <a:r>
              <a:rPr lang="en-US" sz="6000" b="1" dirty="0">
                <a:solidFill>
                  <a:srgbClr val="FFFF00"/>
                </a:solidFill>
              </a:rPr>
              <a:t>KASIH</a:t>
            </a:r>
            <a:br>
              <a:rPr lang="en-US" sz="6000" b="1" dirty="0">
                <a:solidFill>
                  <a:srgbClr val="FFFF00"/>
                </a:solidFill>
              </a:rPr>
            </a:b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21</a:t>
            </a:fld>
            <a:endParaRPr lang="id-ID"/>
          </a:p>
        </p:txBody>
      </p:sp>
    </p:spTree>
  </p:cSld>
  <p:clrMapOvr>
    <a:masterClrMapping/>
  </p:clrMapOvr>
  <p:transition>
    <p:cover dir="r"/>
    <p:sndAc>
      <p:stSnd>
        <p:snd r:embed="rId2" name="applaus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7467600" cy="1143000"/>
          </a:xfrm>
        </p:spPr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DASAR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186766" cy="5286412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Undang-Undang Nomor 6 Tahun 2014 tentang Desa jo UU Nomor 6 Tahun 2023</a:t>
            </a:r>
          </a:p>
          <a:p>
            <a:r>
              <a:rPr lang="id-ID" dirty="0"/>
              <a:t>Peraturan Pemerintah Nomor 43 Tahun 2014 tentang Peraturan Pelaksanaan Undang Undang Nomor 6 tahun 2014 tentang Desa jo. PP 11/2021</a:t>
            </a:r>
          </a:p>
          <a:p>
            <a:r>
              <a:rPr lang="id-ID" dirty="0"/>
              <a:t>Peraturan Menteri Dalam Negeri Nomor 110 Tahun 2016 tentang BPD</a:t>
            </a:r>
          </a:p>
          <a:p>
            <a:r>
              <a:rPr lang="id-ID" dirty="0"/>
              <a:t>Permendagri Nomor 73 Tahun 2020 tentang Pengawasan Pengelolaan Keuangan Desa</a:t>
            </a:r>
          </a:p>
          <a:p>
            <a:r>
              <a:rPr lang="id-ID" dirty="0"/>
              <a:t>Peraturan Daerah Kabupaten Gunungkidul Nomor 7 Tahun 2018 tentang BPD</a:t>
            </a:r>
          </a:p>
          <a:p>
            <a:r>
              <a:rPr lang="id-ID" dirty="0"/>
              <a:t>Peraturan Bupati Gunungkidul Nomor 8 Tahun 2019 tentang Petunjukpelaksanaan Peraturan Daerah  Kabupaten Gunungkidul Nomor 7 Tahun 2018 Tentang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</a:t>
            </a:r>
            <a:r>
              <a:rPr lang="id-ID" dirty="0"/>
              <a:t>Desa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FUNGSI DAN TUGAS Bamuskal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Bamuskal mempunyai fungsi: </a:t>
            </a:r>
          </a:p>
          <a:p>
            <a:pPr>
              <a:buNone/>
            </a:pPr>
            <a:r>
              <a:rPr lang="es-ES" dirty="0"/>
              <a:t>a. </a:t>
            </a:r>
            <a:r>
              <a:rPr lang="es-ES" dirty="0" err="1"/>
              <a:t>membahas</a:t>
            </a:r>
            <a:r>
              <a:rPr lang="es-ES" dirty="0"/>
              <a:t> dan </a:t>
            </a:r>
            <a:r>
              <a:rPr lang="es-ES" dirty="0" err="1"/>
              <a:t>menyepakati</a:t>
            </a:r>
            <a:r>
              <a:rPr lang="es-ES" dirty="0"/>
              <a:t> </a:t>
            </a:r>
            <a:r>
              <a:rPr lang="es-ES" dirty="0" err="1"/>
              <a:t>Rancangan</a:t>
            </a:r>
            <a:r>
              <a:rPr lang="es-ES" dirty="0"/>
              <a:t> </a:t>
            </a:r>
            <a:r>
              <a:rPr lang="es-ES" dirty="0" err="1"/>
              <a:t>Peraturan</a:t>
            </a:r>
            <a:r>
              <a:rPr lang="es-ES" dirty="0"/>
              <a:t> </a:t>
            </a:r>
            <a:r>
              <a:rPr lang="es-ES" dirty="0" err="1"/>
              <a:t>Kalurahan</a:t>
            </a:r>
            <a:r>
              <a:rPr lang="es-ES" dirty="0"/>
              <a:t> </a:t>
            </a:r>
            <a:r>
              <a:rPr lang="es-ES" dirty="0" err="1"/>
              <a:t>bersama</a:t>
            </a:r>
            <a:r>
              <a:rPr lang="es-ES" dirty="0"/>
              <a:t> </a:t>
            </a:r>
            <a:r>
              <a:rPr lang="es-ES" dirty="0" err="1"/>
              <a:t>Lurah</a:t>
            </a:r>
            <a:r>
              <a:rPr lang="es-ES" dirty="0"/>
              <a:t>; </a:t>
            </a:r>
          </a:p>
          <a:p>
            <a:pPr>
              <a:buNone/>
            </a:pPr>
            <a:r>
              <a:rPr lang="id-ID" dirty="0"/>
              <a:t>b. menampung dan menyalurkan aspirasi masyarakat Kalurahan; dan </a:t>
            </a:r>
          </a:p>
          <a:p>
            <a:pPr>
              <a:buNone/>
            </a:pPr>
            <a:r>
              <a:rPr lang="id-ID" dirty="0"/>
              <a:t>c. melakukan pengawasan kinerja Lurah. 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b="1" u="sng" dirty="0">
                <a:solidFill>
                  <a:srgbClr val="FFFF00"/>
                </a:solidFill>
              </a:rPr>
              <a:t>Bamuskal MEMPUNYAI TUGAS</a:t>
            </a:r>
            <a:r>
              <a:rPr lang="id-ID" b="1" dirty="0">
                <a:solidFill>
                  <a:srgbClr val="FFFF00"/>
                </a:solidFill>
              </a:rPr>
              <a:t>: </a:t>
            </a:r>
            <a:endParaRPr lang="en-US" b="1" dirty="0">
              <a:solidFill>
                <a:srgbClr val="FFFF00"/>
              </a:solidFill>
            </a:endParaRPr>
          </a:p>
          <a:p>
            <a:pPr>
              <a:buNone/>
            </a:pPr>
            <a:endParaRPr lang="id-ID" b="1" dirty="0"/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menggali aspirasi masyarakat;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menampung aspirasi masyarakat;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mengelola aspirasi masyarakat;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menyalurkan aspirasi masyarakat;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menyelenggarakan musyawarah Bamuskal;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menyelenggarakan musyawarah Kalurahan;</a:t>
            </a:r>
          </a:p>
          <a:p>
            <a:pPr marL="550926" indent="-514350">
              <a:buFont typeface="+mj-lt"/>
              <a:buAutoNum type="alphaLcPeriod"/>
            </a:pPr>
            <a:r>
              <a:rPr lang="fi-FI" dirty="0"/>
              <a:t>membentuk panitia pemilihan Lurah;</a:t>
            </a:r>
          </a:p>
          <a:p>
            <a:pPr marL="550926" indent="-514350">
              <a:buFont typeface="+mj-lt"/>
              <a:buAutoNum type="alphaLcPeriod"/>
            </a:pPr>
            <a:r>
              <a:rPr lang="id-ID" dirty="0"/>
              <a:t>menyelenggarakan musyawarah Kalurahan khusus untuk pemilihan Lurah antarwaktu;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150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9"/>
            </a:pPr>
            <a:r>
              <a:rPr lang="es-ES" dirty="0" err="1"/>
              <a:t>membahas</a:t>
            </a:r>
            <a:r>
              <a:rPr lang="es-ES" dirty="0"/>
              <a:t> dan </a:t>
            </a:r>
            <a:r>
              <a:rPr lang="es-ES" dirty="0" err="1"/>
              <a:t>menyepakati</a:t>
            </a:r>
            <a:r>
              <a:rPr lang="es-ES" dirty="0"/>
              <a:t> </a:t>
            </a:r>
            <a:r>
              <a:rPr lang="es-ES" dirty="0" err="1"/>
              <a:t>rancangan</a:t>
            </a:r>
            <a:r>
              <a:rPr lang="es-ES" dirty="0"/>
              <a:t> </a:t>
            </a:r>
            <a:r>
              <a:rPr lang="es-ES" dirty="0" err="1"/>
              <a:t>Peraturan</a:t>
            </a:r>
            <a:r>
              <a:rPr lang="es-ES" dirty="0"/>
              <a:t> </a:t>
            </a:r>
            <a:r>
              <a:rPr lang="es-ES" dirty="0" err="1"/>
              <a:t>Kalurahan</a:t>
            </a:r>
            <a:r>
              <a:rPr lang="es-ES" dirty="0"/>
              <a:t> </a:t>
            </a:r>
            <a:r>
              <a:rPr lang="es-ES" dirty="0" err="1"/>
              <a:t>bersama</a:t>
            </a:r>
            <a:r>
              <a:rPr lang="id-ID" dirty="0"/>
              <a:t> </a:t>
            </a:r>
            <a:r>
              <a:rPr lang="es-ES" dirty="0" err="1"/>
              <a:t>Lurah</a:t>
            </a:r>
            <a:r>
              <a:rPr lang="es-ES" dirty="0"/>
              <a:t>; </a:t>
            </a:r>
          </a:p>
          <a:p>
            <a:pPr marL="514350" indent="-514350">
              <a:buFont typeface="+mj-lt"/>
              <a:buAutoNum type="alphaLcPeriod" startAt="9"/>
            </a:pPr>
            <a:r>
              <a:rPr lang="id-ID" dirty="0"/>
              <a:t>melaksanakan pengawasan terhadap kinerja Lurah; </a:t>
            </a:r>
          </a:p>
          <a:p>
            <a:pPr marL="514350" indent="-514350">
              <a:buFont typeface="+mj-lt"/>
              <a:buAutoNum type="alphaLcPeriod" startAt="9"/>
            </a:pPr>
            <a:r>
              <a:rPr lang="id-ID" dirty="0"/>
              <a:t>melakukan evaluasi laporan keterangan penyelenggaraan Pemerintahan Kalurahan; </a:t>
            </a:r>
          </a:p>
          <a:p>
            <a:pPr marL="514350" indent="-514350">
              <a:buFont typeface="+mj-lt"/>
              <a:buAutoNum type="alphaLcPeriod" startAt="9"/>
            </a:pPr>
            <a:r>
              <a:rPr lang="id-ID" dirty="0"/>
              <a:t>menciptakan hubungan kerja yang harmonis dengan Pemerintah Kalurahan dan lembaga Kalurahan lainnya; dan </a:t>
            </a:r>
          </a:p>
          <a:p>
            <a:pPr marL="514350" indent="-514350">
              <a:buFont typeface="+mj-lt"/>
              <a:buAutoNum type="alphaLcPeriod" startAt="9"/>
            </a:pPr>
            <a:r>
              <a:rPr lang="id-ID" dirty="0"/>
              <a:t>melaksanakan tugas lain yang diatur dalam ketentuan peraturan perundang-undangan.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Wewenang Bamuskal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542925" indent="-406400">
              <a:buSzPct val="72000"/>
              <a:buFont typeface="+mj-lt"/>
              <a:buAutoNum type="alphaLcPeriod"/>
            </a:pPr>
            <a:r>
              <a:rPr lang="sv-SE" dirty="0"/>
              <a:t>mengadakan pertemuan dengan masyarakat untuk</a:t>
            </a:r>
            <a:r>
              <a:rPr lang="id-ID" dirty="0"/>
              <a:t> mendapatkan aspirasi;</a:t>
            </a:r>
          </a:p>
          <a:p>
            <a:pPr marL="542925" indent="-406400">
              <a:buSzPct val="100000"/>
              <a:buFont typeface="+mj-lt"/>
              <a:buAutoNum type="alphaLcPeriod"/>
            </a:pPr>
            <a:r>
              <a:rPr lang="fi-FI" dirty="0"/>
              <a:t>menyampaikan aspirasi masyarakat kepada Pemerintah</a:t>
            </a:r>
            <a:r>
              <a:rPr lang="id-ID" dirty="0"/>
              <a:t> Desa secara lisan dan tertulis;</a:t>
            </a:r>
          </a:p>
          <a:p>
            <a:pPr marL="542925" indent="-406400">
              <a:buFont typeface="+mj-lt"/>
              <a:buAutoNum type="alphaLcPeriod"/>
            </a:pPr>
            <a:r>
              <a:rPr lang="id-ID" dirty="0"/>
              <a:t>mengajukan rancangan Peraturan Desa yang menjadi kewenangannya;</a:t>
            </a:r>
          </a:p>
          <a:p>
            <a:pPr marL="542925" indent="-406400">
              <a:buFont typeface="+mj-lt"/>
              <a:buAutoNum type="alphaLcPeriod"/>
            </a:pPr>
            <a:r>
              <a:rPr lang="fi-FI" dirty="0"/>
              <a:t>melaksanakan monitoring dan evaluasi kinerja Kepala</a:t>
            </a:r>
            <a:r>
              <a:rPr lang="id-ID" dirty="0"/>
              <a:t> Desa;</a:t>
            </a:r>
          </a:p>
          <a:p>
            <a:pPr marL="542925" indent="-406400">
              <a:buFont typeface="+mj-lt"/>
              <a:buAutoNum type="alphaLcPeriod"/>
            </a:pPr>
            <a:r>
              <a:rPr lang="id-ID" dirty="0"/>
              <a:t>meminta keterangan tentang penyelenggaraan </a:t>
            </a:r>
            <a:r>
              <a:rPr lang="es-ES" dirty="0" err="1"/>
              <a:t>Pemerintahan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 </a:t>
            </a:r>
            <a:r>
              <a:rPr lang="es-ES" dirty="0" err="1"/>
              <a:t>kepada</a:t>
            </a:r>
            <a:r>
              <a:rPr lang="es-ES" dirty="0"/>
              <a:t> </a:t>
            </a:r>
            <a:r>
              <a:rPr lang="es-ES" dirty="0" err="1"/>
              <a:t>Pemerintah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;</a:t>
            </a:r>
          </a:p>
          <a:p>
            <a:pPr marL="542925" indent="-406400">
              <a:buFont typeface="+mj-lt"/>
              <a:buAutoNum type="alphaLcPeriod"/>
            </a:pPr>
            <a:r>
              <a:rPr lang="id-ID" dirty="0"/>
              <a:t>menyatakan pendapat atas penyelenggaraan Pemerintahan Desa, pelaksanaan pembangunan Desa, pembinaan kemasyarakatan Desa, dan pemberdayaan masyarakat Desa;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80583048"/>
      </p:ext>
    </p:extLst>
  </p:cSld>
  <p:clrMapOvr>
    <a:masterClrMapping/>
  </p:clrMapOvr>
  <p:transition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marL="651510" indent="-514350">
              <a:buFont typeface="+mj-lt"/>
              <a:buAutoNum type="alphaLcPeriod" startAt="7"/>
            </a:pPr>
            <a:r>
              <a:rPr lang="id-ID" dirty="0"/>
              <a:t>mengawal aspirasi masyarakat, menjaga kewibawaan </a:t>
            </a:r>
            <a:r>
              <a:rPr lang="fi-FI" dirty="0"/>
              <a:t>dan kestabilan penyelenggaraan Pemerintahan Desa</a:t>
            </a:r>
            <a:r>
              <a:rPr lang="id-ID" dirty="0"/>
              <a:t> serta mempelopori penyelenggaraan Pemerintahan Desa </a:t>
            </a:r>
            <a:r>
              <a:rPr lang="fi-FI" dirty="0"/>
              <a:t>berdasarkan tata kelola pemerintahan yang baik;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it-IT" dirty="0"/>
              <a:t>menyusun peraturan tata tertib BPD;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id-ID" dirty="0"/>
              <a:t>menyampaikan laporan hasil pengawasan yang bersifat </a:t>
            </a:r>
            <a:r>
              <a:rPr lang="it-IT" dirty="0"/>
              <a:t>insidentil kepada Bupati melalui Camat;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id-ID" dirty="0"/>
              <a:t>menyusun dan menyampaikan usulan rencana biaya operasional BPD secara tertulis kepada Kepala Desa untuk dialokasikan dalam Rancangan Anggaran dan Pendapatan Belanja Desa;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id-ID" dirty="0"/>
              <a:t>mengelola biaya operasional BPD;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id-ID" dirty="0"/>
              <a:t>mengusulkan pembentukan Forum Komunikasi Antar </a:t>
            </a:r>
            <a:r>
              <a:rPr lang="es-ES" dirty="0" err="1"/>
              <a:t>Kelembagaan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 </a:t>
            </a:r>
            <a:r>
              <a:rPr lang="es-ES" dirty="0" err="1"/>
              <a:t>kepada</a:t>
            </a:r>
            <a:r>
              <a:rPr lang="es-ES" dirty="0"/>
              <a:t> </a:t>
            </a:r>
            <a:r>
              <a:rPr lang="es-ES" dirty="0" err="1"/>
              <a:t>Kepala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; dan</a:t>
            </a:r>
          </a:p>
          <a:p>
            <a:pPr marL="651510" indent="-514350">
              <a:buFont typeface="+mj-lt"/>
              <a:buAutoNum type="alphaLcPeriod" startAt="7"/>
            </a:pPr>
            <a:r>
              <a:rPr lang="sv-SE" dirty="0"/>
              <a:t>melakukan kunjungan kepada masyarakat dalam rangka</a:t>
            </a:r>
            <a:r>
              <a:rPr lang="id-ID" dirty="0"/>
              <a:t> </a:t>
            </a:r>
            <a:r>
              <a:rPr lang="fi-FI" dirty="0"/>
              <a:t>monitoring dan evaluasi penyelenggaraan Pemerintahan</a:t>
            </a:r>
            <a:r>
              <a:rPr lang="id-ID" dirty="0"/>
              <a:t> Desa.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Wewenang Bamuskal (2)</a:t>
            </a:r>
          </a:p>
        </p:txBody>
      </p:sp>
    </p:spTree>
    <p:extLst>
      <p:ext uri="{BB962C8B-B14F-4D97-AF65-F5344CB8AC3E}">
        <p14:creationId xmlns:p14="http://schemas.microsoft.com/office/powerpoint/2010/main" val="2249595456"/>
      </p:ext>
    </p:extLst>
  </p:cSld>
  <p:clrMapOvr>
    <a:masterClrMapping/>
  </p:clrMapOvr>
  <p:transition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Hak Bamuskal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mengawasi dan meminta keterangan tentang penyelenggaraan Pemerintahan Desa kepada Pemerintah Desa;</a:t>
            </a:r>
          </a:p>
          <a:p>
            <a:r>
              <a:rPr lang="id-ID" dirty="0"/>
              <a:t>menyatakan pendapat atas penyelenggaraan Pemerintahan Desa, pelaksanaan pembangunan Desa, pembinaan kemasyarakatan Desa, dan pemberdayaan masyarakat Desa; dan</a:t>
            </a:r>
          </a:p>
          <a:p>
            <a:r>
              <a:rPr lang="id-ID" dirty="0"/>
              <a:t>mendapatkan biaya operasional pelaksanaan tugas dan </a:t>
            </a:r>
            <a:r>
              <a:rPr lang="sv-SE" dirty="0"/>
              <a:t>fungsinya dari Anggaran Pendapatan dan Belanja Desa.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FAE86-6B2D-4183-9E5E-93A45BAA40AE}" type="slidenum">
              <a:rPr lang="id-ID" smtClean="0"/>
              <a:pPr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1361477"/>
      </p:ext>
    </p:extLst>
  </p:cSld>
  <p:clrMapOvr>
    <a:masterClrMapping/>
  </p:clrMapOvr>
  <p:transition>
    <p:cover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604</TotalTime>
  <Words>1434</Words>
  <Application>Microsoft Office PowerPoint</Application>
  <PresentationFormat>On-screen Show (4:3)</PresentationFormat>
  <Paragraphs>212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Book Antiqua</vt:lpstr>
      <vt:lpstr>Calibri</vt:lpstr>
      <vt:lpstr>Lucida Sans</vt:lpstr>
      <vt:lpstr>Wingdings</vt:lpstr>
      <vt:lpstr>Wingdings 2</vt:lpstr>
      <vt:lpstr>Wingdings 3</vt:lpstr>
      <vt:lpstr>Apex</vt:lpstr>
      <vt:lpstr>PERAN BADAN PERMUSYAWARATAN KALURAHAN (BAMUSKAL) DALAM PENYELENGGARAAN PEMERINTAHAN KALURAHAN</vt:lpstr>
      <vt:lpstr>Materi</vt:lpstr>
      <vt:lpstr>DASAR HUKUM</vt:lpstr>
      <vt:lpstr>FUNGSI DAN TUGAS Bamuskal </vt:lpstr>
      <vt:lpstr>PowerPoint Presentation</vt:lpstr>
      <vt:lpstr>PowerPoint Presentation</vt:lpstr>
      <vt:lpstr>Wewenang Bamuskal (1)</vt:lpstr>
      <vt:lpstr>Wewenang Bamuskal (2)</vt:lpstr>
      <vt:lpstr>Hak Bamuskal</vt:lpstr>
      <vt:lpstr>Hak Anggota Bamuskal</vt:lpstr>
      <vt:lpstr>Kewajiban Anggota Bamuskal</vt:lpstr>
      <vt:lpstr>Larangan Anggota Bamuskal (1)</vt:lpstr>
      <vt:lpstr>Larangan Anggota Bamuskal (2)</vt:lpstr>
      <vt:lpstr>Jaminan Sosial Bamuskal</vt:lpstr>
      <vt:lpstr>Laporan Kinerja Bamuskal </vt:lpstr>
      <vt:lpstr>Program Legislasi Kalurahan</vt:lpstr>
      <vt:lpstr>Dokumen yang termasuk Siklus Tahunan Kalurahan (wajib tiap tahun)</vt:lpstr>
      <vt:lpstr>Dokumen yang termasuk Siklus Tahunan Desa (situasional)</vt:lpstr>
      <vt:lpstr>Siklus Tahunan Kalurahan menurut Tata kalanya</vt:lpstr>
      <vt:lpstr>Jenis-jenis buku administrasi</vt:lpstr>
      <vt:lpstr>TERIMA  KASIH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PERATURAN MENTERI DALAM NEGERI REPUBLIK INDONESIA  NOMOR 110 TAHUN 2016  TENTANG  BADAN PERMUSYAWARATAN DESA</dc:title>
  <dc:creator>Pemerintahan</dc:creator>
  <cp:lastModifiedBy>ACER -</cp:lastModifiedBy>
  <cp:revision>55</cp:revision>
  <dcterms:created xsi:type="dcterms:W3CDTF">2018-12-04T01:11:23Z</dcterms:created>
  <dcterms:modified xsi:type="dcterms:W3CDTF">2026-06-22T01:13:44Z</dcterms:modified>
</cp:coreProperties>
</file>